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25"/>
  </p:notesMasterIdLst>
  <p:sldIdLst>
    <p:sldId id="278" r:id="rId2"/>
    <p:sldId id="258" r:id="rId3"/>
    <p:sldId id="259" r:id="rId4"/>
    <p:sldId id="261" r:id="rId5"/>
    <p:sldId id="27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7" r:id="rId16"/>
    <p:sldId id="288" r:id="rId17"/>
    <p:sldId id="289" r:id="rId18"/>
    <p:sldId id="291" r:id="rId19"/>
    <p:sldId id="281" r:id="rId20"/>
    <p:sldId id="284" r:id="rId21"/>
    <p:sldId id="285" r:id="rId22"/>
    <p:sldId id="28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9F6DB-A2EE-4039-AE53-6A11AA028B48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E6552-9B29-4339-BBEF-DEFA0AB69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E6552-9B29-4339-BBEF-DEFA0AB69AA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0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5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3790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192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0371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39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702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8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26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6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49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63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40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11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8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1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90167" y="-821537"/>
            <a:ext cx="7772400" cy="1643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ОХРАНА </a:t>
            </a:r>
            <a:r>
              <a:rPr lang="ru-RU" dirty="0" smtClean="0">
                <a:solidFill>
                  <a:srgbClr val="0070C0"/>
                </a:solidFill>
              </a:rPr>
              <a:t>ТРУДА УЧИТЕЛЯ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36" y="1628800"/>
            <a:ext cx="4981661" cy="3533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329" y="1384924"/>
            <a:ext cx="3940696" cy="3940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ОХРАНА ТРУДА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Неблагоприятен и </a:t>
            </a:r>
            <a:r>
              <a:rPr lang="ru-RU" b="1" i="1" dirty="0" smtClean="0"/>
              <a:t>эмоциональный фон</a:t>
            </a:r>
            <a:r>
              <a:rPr lang="ru-RU" dirty="0" smtClean="0"/>
              <a:t> (общение с детьми, родителями, коллегами, возможные ссоры, срывы, конфликты).</a:t>
            </a:r>
          </a:p>
          <a:p>
            <a:r>
              <a:rPr lang="ru-RU" dirty="0" smtClean="0"/>
              <a:t>Своеобразная </a:t>
            </a:r>
            <a:r>
              <a:rPr lang="ru-RU" b="1" i="1" dirty="0" smtClean="0"/>
              <a:t>«детская среда»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(беготня, шум, гвалт). Учитель и </a:t>
            </a:r>
          </a:p>
          <a:p>
            <a:pPr>
              <a:buNone/>
            </a:pPr>
            <a:r>
              <a:rPr lang="ru-RU" dirty="0" smtClean="0"/>
              <a:t>дети в одном «эмоциональном кольце»</a:t>
            </a:r>
          </a:p>
          <a:p>
            <a:pPr>
              <a:buNone/>
            </a:pPr>
            <a:r>
              <a:rPr lang="ru-RU" dirty="0" smtClean="0"/>
              <a:t> и раздражение одного </a:t>
            </a:r>
          </a:p>
          <a:p>
            <a:pPr>
              <a:buNone/>
            </a:pPr>
            <a:r>
              <a:rPr lang="ru-RU" dirty="0" smtClean="0"/>
              <a:t>передается другому, это </a:t>
            </a:r>
          </a:p>
          <a:p>
            <a:pPr>
              <a:buNone/>
            </a:pPr>
            <a:r>
              <a:rPr lang="ru-RU" dirty="0" smtClean="0"/>
              <a:t>неблагоприятно отражается </a:t>
            </a:r>
          </a:p>
          <a:p>
            <a:pPr>
              <a:buNone/>
            </a:pPr>
            <a:r>
              <a:rPr lang="ru-RU" dirty="0" smtClean="0"/>
              <a:t>на обучении и здоровье как педагогов, так и учащихся.</a:t>
            </a:r>
            <a:endParaRPr lang="ru-RU" dirty="0"/>
          </a:p>
        </p:txBody>
      </p:sp>
      <p:pic>
        <p:nvPicPr>
          <p:cNvPr id="5122" name="Picture 2" descr="C:\Users\User\Downloads\school0305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428868"/>
            <a:ext cx="250033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ОХРАНА ТРУДА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Неравномерность учебной нагрузки</a:t>
            </a:r>
            <a:r>
              <a:rPr lang="ru-RU" dirty="0" smtClean="0"/>
              <a:t> в течение дня и недели еще одна особенность в учительском труде. Дополнительные занятия, мероприятия, проверка работ, классное руководство, «окна» в расписании.</a:t>
            </a:r>
          </a:p>
          <a:p>
            <a:endParaRPr lang="ru-RU" dirty="0"/>
          </a:p>
        </p:txBody>
      </p:sp>
      <p:pic>
        <p:nvPicPr>
          <p:cNvPr id="6146" name="Picture 2" descr="C:\Users\User\Downloads\school0307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786190"/>
            <a:ext cx="378621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ОХРАНА ТРУДА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 </a:t>
            </a:r>
            <a:r>
              <a:rPr lang="ru-RU" b="1" dirty="0" smtClean="0"/>
              <a:t>по физическому напряжению</a:t>
            </a:r>
            <a:r>
              <a:rPr lang="ru-RU" dirty="0" smtClean="0"/>
              <a:t> труд педагога </a:t>
            </a:r>
            <a:r>
              <a:rPr lang="ru-RU" b="1" dirty="0" smtClean="0"/>
              <a:t>легкий</a:t>
            </a:r>
            <a:r>
              <a:rPr lang="ru-RU" dirty="0" smtClean="0"/>
              <a:t> (класс 1-2), то </a:t>
            </a:r>
            <a:r>
              <a:rPr lang="ru-RU" b="1" dirty="0" smtClean="0"/>
              <a:t>по напряженности</a:t>
            </a:r>
            <a:r>
              <a:rPr lang="ru-RU" dirty="0" smtClean="0"/>
              <a:t> он относится к третьему (</a:t>
            </a:r>
            <a:r>
              <a:rPr lang="ru-RU" b="1" dirty="0" smtClean="0"/>
              <a:t>вредному для здоровья </a:t>
            </a:r>
            <a:r>
              <a:rPr lang="ru-RU" dirty="0" smtClean="0"/>
              <a:t>классу) – 3</a:t>
            </a:r>
          </a:p>
          <a:p>
            <a:r>
              <a:rPr lang="ru-RU" dirty="0" smtClean="0"/>
              <a:t>Возможные неблагоприятные последствия – чувство тревоги,</a:t>
            </a:r>
          </a:p>
          <a:p>
            <a:pPr>
              <a:buNone/>
            </a:pPr>
            <a:r>
              <a:rPr lang="ru-RU" dirty="0" smtClean="0"/>
              <a:t> невротические</a:t>
            </a:r>
          </a:p>
          <a:p>
            <a:pPr>
              <a:buNone/>
            </a:pPr>
            <a:r>
              <a:rPr lang="ru-RU" dirty="0" smtClean="0"/>
              <a:t> состояния, неврозы.</a:t>
            </a:r>
          </a:p>
          <a:p>
            <a:endParaRPr lang="ru-RU" dirty="0"/>
          </a:p>
        </p:txBody>
      </p:sp>
      <p:pic>
        <p:nvPicPr>
          <p:cNvPr id="4098" name="Picture 2" descr="C:\Users\User\Downloads\psihologicheskie-izobrajen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7413" y="3811929"/>
            <a:ext cx="428625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ОХРАНА ТРУДА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Горловые нагрузки</a:t>
            </a:r>
            <a:endParaRPr lang="ru-RU" dirty="0" smtClean="0"/>
          </a:p>
          <a:p>
            <a:r>
              <a:rPr lang="ru-RU" dirty="0" smtClean="0"/>
              <a:t>Большое напряжение голосовых связок, так как часто учебная нагрузка превышает 18 часов в неделю. Это способствует развитию профессиональных </a:t>
            </a:r>
            <a:r>
              <a:rPr lang="ru-RU" b="1" i="1" dirty="0" smtClean="0"/>
              <a:t>ларингитов</a:t>
            </a:r>
            <a:r>
              <a:rPr lang="ru-RU" dirty="0" smtClean="0"/>
              <a:t>, увеличивает риск </a:t>
            </a:r>
            <a:r>
              <a:rPr lang="ru-RU" b="1" i="1" dirty="0" smtClean="0"/>
              <a:t>фарингитов</a:t>
            </a:r>
            <a:r>
              <a:rPr lang="ru-RU" dirty="0" smtClean="0"/>
              <a:t> и </a:t>
            </a:r>
            <a:r>
              <a:rPr lang="ru-RU" b="1" i="1" dirty="0" smtClean="0"/>
              <a:t>болезней органов дыхания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При </a:t>
            </a:r>
            <a:r>
              <a:rPr lang="ru-RU" b="1" i="1" dirty="0" smtClean="0"/>
              <a:t>хроническом ларингите</a:t>
            </a:r>
            <a:r>
              <a:rPr lang="ru-RU" dirty="0" smtClean="0"/>
              <a:t> появляется:</a:t>
            </a:r>
          </a:p>
          <a:p>
            <a:pPr lvl="0"/>
            <a:r>
              <a:rPr lang="ru-RU" dirty="0" smtClean="0"/>
              <a:t>хрипота,</a:t>
            </a:r>
          </a:p>
          <a:p>
            <a:pPr lvl="0"/>
            <a:r>
              <a:rPr lang="ru-RU" dirty="0" smtClean="0"/>
              <a:t>быстрая утомляемость голоса,</a:t>
            </a:r>
          </a:p>
          <a:p>
            <a:pPr lvl="0"/>
            <a:r>
              <a:rPr lang="ru-RU" dirty="0" smtClean="0"/>
              <a:t>ощущение </a:t>
            </a:r>
            <a:r>
              <a:rPr lang="ru-RU" dirty="0" err="1" smtClean="0"/>
              <a:t>першения</a:t>
            </a:r>
            <a:r>
              <a:rPr lang="ru-RU" dirty="0" smtClean="0"/>
              <a:t>, царапанье в горле, которое вызывает потребность постоянно откашляться.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ОХРАНА ТРУДА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Спутник любого умственного </a:t>
            </a:r>
          </a:p>
          <a:p>
            <a:pPr>
              <a:buNone/>
            </a:pPr>
            <a:r>
              <a:rPr lang="ru-RU" dirty="0" smtClean="0"/>
              <a:t>труда – </a:t>
            </a:r>
          </a:p>
          <a:p>
            <a:pPr>
              <a:buNone/>
            </a:pPr>
            <a:r>
              <a:rPr lang="ru-RU" b="1" i="1" dirty="0" smtClean="0"/>
              <a:t>гиподинамия</a:t>
            </a:r>
            <a:r>
              <a:rPr lang="ru-RU" dirty="0" smtClean="0"/>
              <a:t>, которая приводит к</a:t>
            </a:r>
          </a:p>
          <a:p>
            <a:pPr>
              <a:buNone/>
            </a:pPr>
            <a:r>
              <a:rPr lang="ru-RU" dirty="0" smtClean="0"/>
              <a:t>ослаблению 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системы, мышц, снижает </a:t>
            </a:r>
          </a:p>
          <a:p>
            <a:pPr>
              <a:buNone/>
            </a:pPr>
            <a:r>
              <a:rPr lang="ru-RU" dirty="0" smtClean="0"/>
              <a:t>сопротивляемость</a:t>
            </a:r>
          </a:p>
          <a:p>
            <a:pPr>
              <a:buNone/>
            </a:pPr>
            <a:r>
              <a:rPr lang="ru-RU" dirty="0" smtClean="0"/>
              <a:t> организма к воздействию других </a:t>
            </a:r>
          </a:p>
          <a:p>
            <a:pPr>
              <a:buNone/>
            </a:pPr>
            <a:r>
              <a:rPr lang="ru-RU" dirty="0" smtClean="0"/>
              <a:t>неблагоприятных факторов.</a:t>
            </a:r>
          </a:p>
          <a:p>
            <a:pPr>
              <a:buNone/>
            </a:pPr>
            <a:r>
              <a:rPr lang="ru-RU" dirty="0" smtClean="0"/>
              <a:t>Как правило, по вредности </a:t>
            </a:r>
          </a:p>
          <a:p>
            <a:pPr>
              <a:buNone/>
            </a:pPr>
            <a:r>
              <a:rPr lang="ru-RU" dirty="0" smtClean="0"/>
              <a:t>это будет второй,</a:t>
            </a:r>
          </a:p>
          <a:p>
            <a:pPr>
              <a:buNone/>
            </a:pPr>
            <a:r>
              <a:rPr lang="ru-RU" b="1" i="1" dirty="0" smtClean="0"/>
              <a:t>допустимый класс труда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C:\Users\User\Downloads\Health Care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357298"/>
            <a:ext cx="2878647" cy="5214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ОХРАНА ТРУДА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сожалению, из-за значительного </a:t>
            </a:r>
            <a:r>
              <a:rPr lang="ru-RU" b="1" i="1" dirty="0" smtClean="0"/>
              <a:t>нервно-психического напряжения</a:t>
            </a:r>
            <a:r>
              <a:rPr lang="ru-RU" dirty="0" smtClean="0"/>
              <a:t> и </a:t>
            </a:r>
            <a:r>
              <a:rPr lang="ru-RU" b="1" i="1" dirty="0" smtClean="0"/>
              <a:t>напряжения голосовых связок</a:t>
            </a:r>
            <a:r>
              <a:rPr lang="ru-RU" dirty="0" smtClean="0"/>
              <a:t> труд учителя относится к третьему классу (3), следовательно названные выше факторы могут оказать </a:t>
            </a:r>
            <a:r>
              <a:rPr lang="ru-RU" b="1" i="1" dirty="0" smtClean="0"/>
              <a:t>вредное</a:t>
            </a:r>
            <a:r>
              <a:rPr lang="ru-RU" dirty="0" smtClean="0"/>
              <a:t> влияние. Напряженность труда обусловлена особенностью трудового процесса – обучением, интеллектуальными и эмоциональными нагрузками. Именно специфика труда является причиной того, что у педагогов намного чаще, чем у представителей других профессий, развиваются невротические расстройства и хронические ларингиты.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ОХРАНА ТРУДА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 В характере</a:t>
            </a:r>
            <a:r>
              <a:rPr lang="ru-RU" dirty="0" smtClean="0"/>
              <a:t> учителя со временем появляется </a:t>
            </a:r>
            <a:r>
              <a:rPr lang="ru-RU" b="1" i="1" dirty="0" smtClean="0"/>
              <a:t>авторитарность</a:t>
            </a:r>
            <a:r>
              <a:rPr lang="ru-RU" dirty="0" smtClean="0"/>
              <a:t>, </a:t>
            </a:r>
            <a:r>
              <a:rPr lang="ru-RU" b="1" i="1" dirty="0" smtClean="0"/>
              <a:t>нетерпимость к чужому мнению</a:t>
            </a:r>
            <a:r>
              <a:rPr lang="ru-RU" dirty="0" smtClean="0"/>
              <a:t>, что, в свою очередь, может привести к конфликтам, </a:t>
            </a:r>
            <a:r>
              <a:rPr lang="ru-RU" b="1" i="1" dirty="0" smtClean="0"/>
              <a:t>нервно-психическому напряжению</a:t>
            </a:r>
            <a:r>
              <a:rPr lang="ru-RU" dirty="0" smtClean="0"/>
              <a:t> (нервно-психическая слабость, «эмоциональное изнашивание»), также развиваются </a:t>
            </a:r>
            <a:r>
              <a:rPr lang="ru-RU" dirty="0" err="1" smtClean="0"/>
              <a:t>неврозоподобные</a:t>
            </a:r>
            <a:r>
              <a:rPr lang="ru-RU" dirty="0" smtClean="0"/>
              <a:t> состояния или </a:t>
            </a:r>
            <a:r>
              <a:rPr lang="ru-RU" b="1" i="1" dirty="0" smtClean="0"/>
              <a:t>невроз</a:t>
            </a:r>
            <a:r>
              <a:rPr lang="ru-RU" dirty="0" smtClean="0"/>
              <a:t>. А это провоцирует другие болезни, например, </a:t>
            </a:r>
            <a:r>
              <a:rPr lang="ru-RU" dirty="0" err="1" smtClean="0"/>
              <a:t>вегето-сосудистую</a:t>
            </a:r>
            <a:r>
              <a:rPr lang="ru-RU" dirty="0" smtClean="0"/>
              <a:t> </a:t>
            </a:r>
            <a:r>
              <a:rPr lang="ru-RU" dirty="0" err="1" smtClean="0"/>
              <a:t>дистонию</a:t>
            </a:r>
            <a:r>
              <a:rPr lang="ru-RU" dirty="0" smtClean="0"/>
              <a:t>, гипертоническую болезнь, расстройства пищеварения.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ОХРАНА ТРУДА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Весьма частой причиной невротических расстройств является </a:t>
            </a:r>
            <a:r>
              <a:rPr lang="ru-RU" b="1" i="1" dirty="0" smtClean="0"/>
              <a:t>хронический эмоциональный стресс</a:t>
            </a:r>
            <a:r>
              <a:rPr lang="ru-RU" dirty="0" smtClean="0"/>
              <a:t>, вызванный </a:t>
            </a:r>
            <a:r>
              <a:rPr lang="ru-RU" b="1" i="1" dirty="0" smtClean="0"/>
              <a:t>неумением или нежеланием найти правильный тон в повседневном общении людей друг с другом.</a:t>
            </a:r>
            <a:r>
              <a:rPr lang="ru-RU" dirty="0" smtClean="0"/>
              <a:t> Такого рода конфликты не всегда выражаются громкими ссорами, бранью, скандалами. Они могут проходить и на «высоком интеллектуальном уровне», когда внешне выражения неудовольствия, раздраженности, гнева затормаживаются и проявляются «только» неблагожелательными репликами, интонациями. Но и в этих случаях отрицательные эмоции влияют на здоровье участников конфликтной ситуации.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ОХРАНА ТРУДА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Профилактикой подобных неврозов является «умение жить среди людей», т.е. умение благожелательно относиться ко всем, не уделять слишком много внимания чужим оплошностям (чаще вспоминать при этом о своих ошибках), а главное – уметь быстро «гасить» раздражение, гнев, переключать внимание на другие, более спокойные и приятные объекты.</a:t>
            </a:r>
            <a:endParaRPr lang="ru-RU" dirty="0" smtClean="0"/>
          </a:p>
          <a:p>
            <a:r>
              <a:rPr lang="ru-RU" b="1" dirty="0" smtClean="0"/>
              <a:t>Умение жить среди людей по наследству не передается. Этому надо учиться.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Профзаболевания учителя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ru-RU" sz="3800" dirty="0"/>
              <a:t>сердечно-сосудистые;</a:t>
            </a:r>
          </a:p>
          <a:p>
            <a:pPr lvl="0"/>
            <a:r>
              <a:rPr lang="ru-RU" sz="3800" dirty="0"/>
              <a:t>желудочно-кишечные;</a:t>
            </a:r>
          </a:p>
          <a:p>
            <a:pPr lvl="0"/>
            <a:r>
              <a:rPr lang="ru-RU" sz="3800" dirty="0"/>
              <a:t>нарушения опорно-двигательного аппарата;</a:t>
            </a:r>
          </a:p>
          <a:p>
            <a:pPr lvl="0"/>
            <a:r>
              <a:rPr lang="ru-RU" sz="3800" dirty="0"/>
              <a:t>болезни крови;</a:t>
            </a:r>
          </a:p>
          <a:p>
            <a:pPr lvl="0"/>
            <a:r>
              <a:rPr lang="ru-RU" sz="3800" dirty="0"/>
              <a:t>нарушение функции щитовидной железы.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200" dirty="0"/>
              <a:t>По показателям 54% педагогов имеют нарушения массы тела, 70% </a:t>
            </a:r>
            <a:r>
              <a:rPr lang="ru-RU" sz="3400" dirty="0"/>
              <a:t>нарушения опорно-двигательного аппарата. </a:t>
            </a:r>
            <a:endParaRPr lang="ru-RU" sz="3400" dirty="0" smtClean="0"/>
          </a:p>
          <a:p>
            <a:r>
              <a:rPr lang="ru-RU" sz="3400" dirty="0" smtClean="0"/>
              <a:t>Нарушения </a:t>
            </a:r>
            <a:r>
              <a:rPr lang="ru-RU" sz="3400" dirty="0"/>
              <a:t>в нервно-психическом здоровье имеют:</a:t>
            </a:r>
          </a:p>
          <a:p>
            <a:pPr>
              <a:buNone/>
            </a:pPr>
            <a:r>
              <a:rPr lang="ru-RU" sz="3400" dirty="0"/>
              <a:t>– после 10-ти лет работы более 35% педагогов;</a:t>
            </a:r>
            <a:br>
              <a:rPr lang="ru-RU" sz="3400" dirty="0"/>
            </a:br>
            <a:r>
              <a:rPr lang="ru-RU" sz="3400" dirty="0"/>
              <a:t>– после 15-ти лет стажа – 40%;</a:t>
            </a:r>
            <a:br>
              <a:rPr lang="ru-RU" sz="3400" dirty="0"/>
            </a:br>
            <a:r>
              <a:rPr lang="ru-RU" sz="3400" dirty="0"/>
              <a:t>– после 20-ти лет – более 50 % педагогов</a:t>
            </a:r>
            <a:r>
              <a:rPr lang="ru-RU" sz="3400" dirty="0" smtClean="0"/>
              <a:t>.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15470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ОХРАНА ТРУДА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Факторы самого процесса труда и среды, в которой он протекает, оказывающие вредное действие на организм человека, называют вредным </a:t>
            </a:r>
            <a:r>
              <a:rPr lang="ru-RU" b="1" i="1" dirty="0" smtClean="0"/>
              <a:t>производственным фактором</a:t>
            </a:r>
            <a:r>
              <a:rPr lang="ru-RU" dirty="0" smtClean="0"/>
              <a:t> или </a:t>
            </a:r>
            <a:r>
              <a:rPr lang="ru-RU" b="1" i="1" dirty="0" err="1" smtClean="0"/>
              <a:t>профвредностью</a:t>
            </a:r>
            <a:r>
              <a:rPr lang="ru-RU" b="1" i="1" dirty="0" smtClean="0"/>
              <a:t>.</a:t>
            </a:r>
            <a:r>
              <a:rPr lang="ru-RU" dirty="0" smtClean="0"/>
              <a:t> Их делят на 4 группы:</a:t>
            </a:r>
          </a:p>
          <a:p>
            <a:pPr lvl="0"/>
            <a:r>
              <a:rPr lang="ru-RU" dirty="0" smtClean="0"/>
              <a:t>психофизические,</a:t>
            </a:r>
          </a:p>
          <a:p>
            <a:pPr lvl="0"/>
            <a:r>
              <a:rPr lang="ru-RU" dirty="0" smtClean="0"/>
              <a:t>физические,</a:t>
            </a:r>
          </a:p>
          <a:p>
            <a:pPr lvl="0"/>
            <a:r>
              <a:rPr lang="ru-RU" dirty="0" smtClean="0"/>
              <a:t>химические,</a:t>
            </a:r>
          </a:p>
          <a:p>
            <a:pPr lvl="0"/>
            <a:r>
              <a:rPr lang="ru-RU" dirty="0" smtClean="0"/>
              <a:t>биологические.</a:t>
            </a:r>
          </a:p>
          <a:p>
            <a:endParaRPr lang="ru-RU" dirty="0"/>
          </a:p>
        </p:txBody>
      </p:sp>
      <p:pic>
        <p:nvPicPr>
          <p:cNvPr id="7170" name="Picture 2" descr="C:\Users\User\Downloads\school03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808071"/>
            <a:ext cx="3214710" cy="269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ЧТО ЖЕ ДЕЛАТЬ 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Необходимо  уметь абстрагироваться, не накапливать стресс</a:t>
            </a:r>
            <a:br>
              <a:rPr lang="ru-RU" sz="2800" dirty="0" smtClean="0"/>
            </a:br>
            <a:r>
              <a:rPr lang="ru-RU" sz="2800" dirty="0" smtClean="0"/>
              <a:t> Девиз: « </a:t>
            </a:r>
            <a:r>
              <a:rPr lang="ru-RU" sz="2800" dirty="0" smtClean="0">
                <a:solidFill>
                  <a:srgbClr val="FF0000"/>
                </a:solidFill>
              </a:rPr>
              <a:t>Не надо решать свои проблемы за мой счет.</a:t>
            </a:r>
            <a:r>
              <a:rPr lang="ru-RU" sz="2800" dirty="0" smtClean="0"/>
              <a:t>»Родители не должны знать наш телефон – нарушение прав человека.</a:t>
            </a:r>
            <a:br>
              <a:rPr lang="ru-RU" sz="2800" dirty="0" smtClean="0"/>
            </a:br>
            <a:r>
              <a:rPr lang="ru-RU" sz="2800" dirty="0" smtClean="0"/>
              <a:t>Пришел домой, отключись от работы, работу надо стараться делать на работе.</a:t>
            </a:r>
            <a:br>
              <a:rPr lang="ru-RU" sz="2800" dirty="0" smtClean="0"/>
            </a:br>
            <a:r>
              <a:rPr lang="ru-RU" sz="2800" dirty="0" smtClean="0"/>
              <a:t>Чаще надо говорить своим близким и любимым: «Я тебя люблю, я скучаю по тебе».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00043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20%  стимуляции мозга водой.</a:t>
            </a:r>
            <a:br>
              <a:rPr lang="ru-RU" sz="2800" dirty="0" smtClean="0"/>
            </a:br>
            <a:r>
              <a:rPr lang="ru-RU" sz="2800" dirty="0" smtClean="0"/>
              <a:t>Если пить во время уроков, все зажимы снимаются.</a:t>
            </a:r>
            <a:br>
              <a:rPr lang="ru-RU" sz="2800" dirty="0" smtClean="0"/>
            </a:br>
            <a:r>
              <a:rPr lang="ru-RU" sz="2800" dirty="0" smtClean="0"/>
              <a:t>Любоваться аквариумом, мыть руки.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14290"/>
            <a:ext cx="38576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00438"/>
            <a:ext cx="4848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85794"/>
            <a:ext cx="4338633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44" y="285728"/>
            <a:ext cx="457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После работы стараться пройтись пешком, дотрагиваться  до деревьев</a:t>
            </a:r>
            <a:br>
              <a:rPr lang="ru-RU" sz="2800" dirty="0" smtClean="0"/>
            </a:br>
            <a:r>
              <a:rPr lang="ru-RU" sz="2800" dirty="0" smtClean="0"/>
              <a:t>(одни деревья поглощают агрессию -черемуха, тополь, осина, ель; другие – дают энергию – липа, дуб, клен.)</a:t>
            </a:r>
            <a:br>
              <a:rPr lang="ru-RU" sz="2800" dirty="0" smtClean="0"/>
            </a:br>
            <a:r>
              <a:rPr lang="ru-RU" sz="2800" dirty="0" smtClean="0"/>
              <a:t>Необходимо иметь хобби.</a:t>
            </a:r>
            <a:br>
              <a:rPr lang="ru-RU" sz="2800" dirty="0" smtClean="0"/>
            </a:br>
            <a:r>
              <a:rPr lang="ru-RU" sz="2800" dirty="0" smtClean="0"/>
              <a:t>Абстрагироваться  от  проблем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 на работе.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Чаще улыбайтесь!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9917" y="2133600"/>
            <a:ext cx="5037666" cy="377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ОХРАНА ТРУДА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Вредное действие</a:t>
            </a:r>
            <a:r>
              <a:rPr lang="ru-RU" dirty="0" smtClean="0"/>
              <a:t> может </a:t>
            </a:r>
          </a:p>
          <a:p>
            <a:pPr>
              <a:buNone/>
            </a:pPr>
            <a:r>
              <a:rPr lang="ru-RU" dirty="0" smtClean="0"/>
              <a:t>проявиться быстрым утомлением</a:t>
            </a:r>
          </a:p>
          <a:p>
            <a:pPr>
              <a:buNone/>
            </a:pPr>
            <a:r>
              <a:rPr lang="ru-RU" dirty="0" smtClean="0"/>
              <a:t> (снижением работоспособности), </a:t>
            </a:r>
          </a:p>
          <a:p>
            <a:pPr>
              <a:buNone/>
            </a:pPr>
            <a:r>
              <a:rPr lang="ru-RU" dirty="0" smtClean="0"/>
              <a:t>снижением устойчивости организма</a:t>
            </a:r>
          </a:p>
          <a:p>
            <a:pPr>
              <a:buNone/>
            </a:pPr>
            <a:r>
              <a:rPr lang="ru-RU" dirty="0" smtClean="0"/>
              <a:t> к другим факторам, увеличению </a:t>
            </a:r>
          </a:p>
          <a:p>
            <a:pPr>
              <a:buNone/>
            </a:pPr>
            <a:r>
              <a:rPr lang="ru-RU" dirty="0" smtClean="0"/>
              <a:t>числа острых и хронических </a:t>
            </a:r>
          </a:p>
          <a:p>
            <a:pPr>
              <a:buNone/>
            </a:pPr>
            <a:r>
              <a:rPr lang="ru-RU" dirty="0" smtClean="0"/>
              <a:t>заболеваний и даже </a:t>
            </a:r>
          </a:p>
          <a:p>
            <a:pPr>
              <a:buNone/>
            </a:pPr>
            <a:r>
              <a:rPr lang="ru-RU" dirty="0" smtClean="0"/>
              <a:t>профессиональных, </a:t>
            </a:r>
          </a:p>
          <a:p>
            <a:pPr>
              <a:buNone/>
            </a:pPr>
            <a:r>
              <a:rPr lang="ru-RU" dirty="0" smtClean="0"/>
              <a:t>развитие которых связано действительно </a:t>
            </a:r>
          </a:p>
          <a:p>
            <a:pPr>
              <a:buNone/>
            </a:pPr>
            <a:r>
              <a:rPr lang="ru-RU" dirty="0" smtClean="0"/>
              <a:t>с условиями труда.</a:t>
            </a:r>
          </a:p>
          <a:p>
            <a:endParaRPr lang="ru-RU" dirty="0"/>
          </a:p>
        </p:txBody>
      </p:sp>
      <p:pic>
        <p:nvPicPr>
          <p:cNvPr id="3074" name="Picture 2" descr="C:\Users\User\Downloads\63960628118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7" y="1214422"/>
            <a:ext cx="2428892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ОХРАНА ТРУДА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Выделяют еще </a:t>
            </a:r>
            <a:r>
              <a:rPr lang="ru-RU" b="1" dirty="0" smtClean="0"/>
              <a:t>опасный производственный фактор</a:t>
            </a:r>
            <a:r>
              <a:rPr lang="ru-RU" dirty="0" smtClean="0"/>
              <a:t>, он является причиной травм (механических, физических, химических, электрических).</a:t>
            </a:r>
          </a:p>
          <a:p>
            <a:r>
              <a:rPr lang="ru-RU" dirty="0" smtClean="0"/>
              <a:t>Для предупреждения вредного действия  должна производиться аттестация рабочих мест. По условиям труда выделяют следующие классы: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ОХРАНА ТРУДА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№ 1 – оптимальный</a:t>
            </a:r>
          </a:p>
          <a:p>
            <a:r>
              <a:rPr lang="ru-RU" dirty="0" smtClean="0"/>
              <a:t>№ 2 – допустимый</a:t>
            </a:r>
          </a:p>
          <a:p>
            <a:r>
              <a:rPr lang="ru-RU" dirty="0" smtClean="0"/>
              <a:t>№ 3 -  вредный</a:t>
            </a:r>
          </a:p>
          <a:p>
            <a:r>
              <a:rPr lang="ru-RU" dirty="0" smtClean="0"/>
              <a:t>№ 4 – опасный </a:t>
            </a:r>
            <a:endParaRPr lang="ru-RU" dirty="0"/>
          </a:p>
        </p:txBody>
      </p:sp>
      <p:pic>
        <p:nvPicPr>
          <p:cNvPr id="10242" name="Picture 2" descr="C:\Users\User\Downloads\z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8373" y="2666337"/>
            <a:ext cx="4602163" cy="3398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Профвредности</a:t>
            </a:r>
            <a:r>
              <a:rPr lang="ru-RU" dirty="0" smtClean="0"/>
              <a:t> в труде учителя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Психофизиологические</a:t>
            </a:r>
          </a:p>
          <a:p>
            <a:r>
              <a:rPr lang="ru-RU" dirty="0" smtClean="0"/>
              <a:t>(связаны с </a:t>
            </a:r>
            <a:r>
              <a:rPr lang="ru-RU" dirty="0" err="1" smtClean="0"/>
              <a:t>профессом</a:t>
            </a:r>
            <a:r>
              <a:rPr lang="ru-RU" dirty="0" smtClean="0"/>
              <a:t> труда)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Нервно-психическое напряжение</a:t>
            </a:r>
          </a:p>
          <a:p>
            <a:r>
              <a:rPr lang="ru-RU" dirty="0" smtClean="0"/>
              <a:t> Напряжение голосовых связок</a:t>
            </a:r>
          </a:p>
          <a:p>
            <a:r>
              <a:rPr lang="ru-RU" dirty="0" smtClean="0"/>
              <a:t> Гиподинамия</a:t>
            </a:r>
          </a:p>
          <a:p>
            <a:r>
              <a:rPr lang="ru-RU" dirty="0" smtClean="0"/>
              <a:t> Нерациональный режим труда и отдыха</a:t>
            </a:r>
          </a:p>
          <a:p>
            <a:r>
              <a:rPr lang="ru-RU" dirty="0" smtClean="0"/>
              <a:t> «Детская среда»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Средовые (</a:t>
            </a:r>
            <a:r>
              <a:rPr lang="ru-RU" dirty="0" err="1" smtClean="0"/>
              <a:t>внутришкольная</a:t>
            </a:r>
            <a:r>
              <a:rPr lang="ru-RU" dirty="0" smtClean="0"/>
              <a:t> среда)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Неблагоприятный микроклимат</a:t>
            </a:r>
          </a:p>
          <a:p>
            <a:r>
              <a:rPr lang="ru-RU" dirty="0" smtClean="0"/>
              <a:t> Нерациональное освещение</a:t>
            </a:r>
          </a:p>
          <a:p>
            <a:r>
              <a:rPr lang="ru-RU" dirty="0" smtClean="0"/>
              <a:t> Проникающий шум</a:t>
            </a:r>
          </a:p>
          <a:p>
            <a:r>
              <a:rPr lang="ru-RU" dirty="0" smtClean="0"/>
              <a:t> Пыль сложного состава</a:t>
            </a:r>
          </a:p>
          <a:p>
            <a:r>
              <a:rPr lang="ru-RU" dirty="0" smtClean="0"/>
              <a:t>Бактерии</a:t>
            </a:r>
          </a:p>
          <a:p>
            <a:r>
              <a:rPr lang="ru-RU" dirty="0" smtClean="0"/>
              <a:t> Вирусы</a:t>
            </a:r>
          </a:p>
          <a:p>
            <a:r>
              <a:rPr lang="ru-RU" dirty="0" smtClean="0"/>
              <a:t> Паразиты, в т.ч. </a:t>
            </a:r>
            <a:r>
              <a:rPr lang="ru-RU" dirty="0" err="1" smtClean="0"/>
              <a:t>микропаразиты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ОХРАНА ТРУДА УЧИТЕЛЯ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Средовые факторы</a:t>
            </a:r>
            <a:endParaRPr lang="ru-RU" dirty="0" smtClean="0"/>
          </a:p>
          <a:p>
            <a:r>
              <a:rPr lang="ru-RU" dirty="0" smtClean="0"/>
              <a:t>Учитель может испытывать действие как </a:t>
            </a:r>
            <a:r>
              <a:rPr lang="ru-RU" b="1" i="1" dirty="0" smtClean="0"/>
              <a:t>охлаждающего</a:t>
            </a:r>
            <a:r>
              <a:rPr lang="ru-RU" dirty="0" smtClean="0"/>
              <a:t>, так и </a:t>
            </a:r>
            <a:r>
              <a:rPr lang="ru-RU" b="1" i="1" dirty="0" smtClean="0"/>
              <a:t>нагревающего микроклимата</a:t>
            </a:r>
            <a:r>
              <a:rPr lang="ru-RU" dirty="0" smtClean="0"/>
              <a:t>, </a:t>
            </a:r>
            <a:r>
              <a:rPr lang="ru-RU" b="1" i="1" dirty="0" smtClean="0"/>
              <a:t>недостаточной освещенности</a:t>
            </a:r>
            <a:r>
              <a:rPr lang="ru-RU" dirty="0" smtClean="0"/>
              <a:t>, </a:t>
            </a:r>
            <a:r>
              <a:rPr lang="ru-RU" b="1" i="1" dirty="0" smtClean="0"/>
              <a:t>проникающего шума</a:t>
            </a:r>
            <a:r>
              <a:rPr lang="ru-RU" dirty="0" smtClean="0"/>
              <a:t>, </a:t>
            </a:r>
            <a:r>
              <a:rPr lang="ru-RU" b="1" i="1" dirty="0" smtClean="0"/>
              <a:t>загрязненного воздуха</a:t>
            </a:r>
            <a:r>
              <a:rPr lang="ru-RU" dirty="0" smtClean="0"/>
              <a:t>, </a:t>
            </a:r>
            <a:r>
              <a:rPr lang="ru-RU" b="1" i="1" dirty="0" smtClean="0"/>
              <a:t>пыли</a:t>
            </a:r>
            <a:r>
              <a:rPr lang="ru-RU" dirty="0" smtClean="0"/>
              <a:t>, содержащей мел, минеральные и органические примеси.</a:t>
            </a:r>
          </a:p>
          <a:p>
            <a:endParaRPr lang="ru-RU" dirty="0"/>
          </a:p>
        </p:txBody>
      </p:sp>
      <p:pic>
        <p:nvPicPr>
          <p:cNvPr id="2051" name="Picture 3" descr="C:\Users\User\Downloads\image-1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500570"/>
            <a:ext cx="222885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ОХРАНА ТРУДА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учителей сохраняется опасность инфекций: гриппа, ОРВИ, гепатита А, туберкулеза, чесотки др. Поэтому они должны вакцинироваться наряду с детьми.</a:t>
            </a:r>
          </a:p>
          <a:p>
            <a:endParaRPr lang="ru-RU" dirty="0"/>
          </a:p>
        </p:txBody>
      </p:sp>
      <p:pic>
        <p:nvPicPr>
          <p:cNvPr id="1027" name="Picture 3" descr="C:\Users\User\Downloads\imgpreview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357562"/>
            <a:ext cx="4000528" cy="2928958"/>
          </a:xfrm>
          <a:prstGeom prst="rect">
            <a:avLst/>
          </a:prstGeom>
          <a:noFill/>
        </p:spPr>
      </p:pic>
      <p:pic>
        <p:nvPicPr>
          <p:cNvPr id="1028" name="Picture 4" descr="C:\Users\User\Downloads\imgpreview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357562"/>
            <a:ext cx="4429489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ОХРАНА ТРУДА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Психоэмоциональное</a:t>
            </a:r>
            <a:r>
              <a:rPr lang="ru-RU" b="1" dirty="0" smtClean="0"/>
              <a:t> напряжение (ПЭН)</a:t>
            </a:r>
            <a:endParaRPr lang="ru-RU" dirty="0" smtClean="0"/>
          </a:p>
          <a:p>
            <a:r>
              <a:rPr lang="ru-RU" dirty="0" smtClean="0"/>
              <a:t>Урок, занимающий в структуре времени основное место, является главной нагрузкой, которая предъявляет к его нервно-психической сфере наиболее высокие требования.</a:t>
            </a:r>
          </a:p>
          <a:p>
            <a:r>
              <a:rPr lang="ru-RU" b="1" i="1" dirty="0" smtClean="0"/>
              <a:t>Интеллектуальная нагрузка</a:t>
            </a:r>
            <a:r>
              <a:rPr lang="ru-RU" dirty="0" smtClean="0"/>
              <a:t> связана с новыми программами, учебниками, технологиями, необходимостью повышать постоянно свой профессиональный уровень, ответственность за результаты труда. Высоки требования окружающих к профессии учителя, его культурному уровню, моральным качествам, внешности, одежде. А контроли, тесты, экзамены, не всегда ожидаемые результаты?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419</TotalTime>
  <Words>413</Words>
  <Application>Microsoft Office PowerPoint</Application>
  <PresentationFormat>Экран (4:3)</PresentationFormat>
  <Paragraphs>109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Легкий дым</vt:lpstr>
      <vt:lpstr>ОХРАНА ТРУДА УЧИТЕЛЯ</vt:lpstr>
      <vt:lpstr>ОХРАНА ТРУДА УЧИТЕЛЯ</vt:lpstr>
      <vt:lpstr>ОХРАНА ТРУДА УЧИТЕЛЯ</vt:lpstr>
      <vt:lpstr>ОХРАНА ТРУДА УЧИТЕЛЯ</vt:lpstr>
      <vt:lpstr>ОХРАНА ТРУДА УЧИТЕЛЯ</vt:lpstr>
      <vt:lpstr>Профвредности в труде учителя</vt:lpstr>
      <vt:lpstr>ОХРАНА ТРУДА УЧИТЕЛЯ</vt:lpstr>
      <vt:lpstr>ОХРАНА ТРУДА УЧИТЕЛЯ</vt:lpstr>
      <vt:lpstr>ОХРАНА ТРУДА УЧИТЕЛЯ</vt:lpstr>
      <vt:lpstr>ОХРАНА ТРУДА УЧИТЕЛЯ</vt:lpstr>
      <vt:lpstr>ОХРАНА ТРУДА УЧИТЕЛЯ</vt:lpstr>
      <vt:lpstr>ОХРАНА ТРУДА УЧИТЕЛЯ</vt:lpstr>
      <vt:lpstr>ОХРАНА ТРУДА УЧИТЕЛЯ</vt:lpstr>
      <vt:lpstr>ОХРАНА ТРУДА УЧИТЕЛЯ</vt:lpstr>
      <vt:lpstr>ОХРАНА ТРУДА УЧИТЕЛЯ</vt:lpstr>
      <vt:lpstr>ОХРАНА ТРУДА УЧИТЕЛЯ</vt:lpstr>
      <vt:lpstr>ОХРАНА ТРУДА УЧИТЕЛЯ</vt:lpstr>
      <vt:lpstr>ОХРАНА ТРУДА УЧИТЕЛЯ</vt:lpstr>
      <vt:lpstr>Профзаболевания учителя</vt:lpstr>
      <vt:lpstr>ЧТО ЖЕ ДЕЛАТЬ ?</vt:lpstr>
      <vt:lpstr>Презентация PowerPoint</vt:lpstr>
      <vt:lpstr>Презентация PowerPoint</vt:lpstr>
      <vt:lpstr>Чаще улыбайтесь!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Труд, который выделил человека из мира животных, который в процессе эволюции постоянно совершенствовал человека, делал его сильным, ловким, к сожалению, может и неблагоприятно влиять на работающего человека. Факторы самого процесса труда и среды, в которой он протекает, оказывающие вредное действие на организм человека, называют вреднымпроизводственным фактором или профвредностью. Их делят на 4 группы:</dc:title>
  <dc:creator>User</dc:creator>
  <cp:lastModifiedBy>Глаголева Ирина Ивановна</cp:lastModifiedBy>
  <cp:revision>42</cp:revision>
  <dcterms:created xsi:type="dcterms:W3CDTF">2015-04-26T04:58:09Z</dcterms:created>
  <dcterms:modified xsi:type="dcterms:W3CDTF">2020-05-24T18:24:05Z</dcterms:modified>
</cp:coreProperties>
</file>