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3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596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90600" y="4853411"/>
            <a:ext cx="7239000" cy="1222375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latin typeface="Calibri" pitchFamily="34" charset="0"/>
                <a:cs typeface="Calibri" pitchFamily="34" charset="0"/>
              </a:rPr>
              <a:t>Воспитатель </a:t>
            </a:r>
            <a:r>
              <a:rPr lang="ru-RU" sz="1800" b="1" smtClean="0">
                <a:latin typeface="Calibri" pitchFamily="34" charset="0"/>
                <a:cs typeface="Calibri" pitchFamily="34" charset="0"/>
              </a:rPr>
              <a:t>ГБоУ</a:t>
            </a:r>
            <a:r>
              <a:rPr lang="ru-RU" sz="1800" b="1" dirty="0" smtClean="0">
                <a:latin typeface="Calibri" pitchFamily="34" charset="0"/>
                <a:cs typeface="Calibri" pitchFamily="34" charset="0"/>
              </a:rPr>
              <a:t> Школа № 41</a:t>
            </a:r>
            <a:br>
              <a:rPr lang="ru-RU" sz="1800" b="1" dirty="0" smtClean="0">
                <a:latin typeface="Calibri" pitchFamily="34" charset="0"/>
                <a:cs typeface="Calibri" pitchFamily="34" charset="0"/>
              </a:rPr>
            </a:br>
            <a:r>
              <a:rPr lang="ru-RU" sz="1800" b="1" dirty="0" err="1" smtClean="0">
                <a:latin typeface="Calibri" pitchFamily="34" charset="0"/>
                <a:cs typeface="Calibri" pitchFamily="34" charset="0"/>
              </a:rPr>
              <a:t>Кучерова</a:t>
            </a:r>
            <a:r>
              <a:rPr lang="ru-RU" sz="1800" b="1" dirty="0" smtClean="0">
                <a:latin typeface="Calibri" pitchFamily="34" charset="0"/>
                <a:cs typeface="Calibri" pitchFamily="34" charset="0"/>
              </a:rPr>
              <a:t> Т.С.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1524000"/>
            <a:ext cx="8458200" cy="281940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/>
              <a:t>Сенсорное развитие как средство умственного развития обучающихся </a:t>
            </a:r>
            <a:endParaRPr lang="ru-RU" sz="4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3429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Calibri" pitchFamily="34" charset="0"/>
                <a:cs typeface="Calibri" pitchFamily="34" charset="0"/>
              </a:rPr>
              <a:t>При подготовке к другим видам деятельности, например к труду, отбираются и соответствующие способы обследования.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505200"/>
            <a:ext cx="8686800" cy="2574925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/>
              <a:t>Обучение обследованию проводиться с учётом возраста детей: начальным классам даются предметы более простые по форме (мячик, кубик, башенка), окрашенные в основные цвета, без излишних деталей; старшие могут рассматривать и анализировать все окружающие их предметы, выделять большее количество качеств (цвет, форму, вес, твёрдость или мягкость, фактуру материала и др.).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Большие возможности для сенсорного воспитания предоставляются в работе по ознакомлению детей с окружающим, особенно с природой. Действуя с различными предметами, ребёнок получает множество ощущений: его окружают цвета, запахи, звуки.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Накопленный опыт дети переносят на другие предметы и явления, используют его в повседневной жизни: «Давай польём песок: он будет сырой, и мы из него будем строить тоннель». «Не поднимай это ведро: в нём песок, он очень тяжёлый».Воспитатель, используя окружающую обстановку, последовательно развивает ощущения и восприятия детей.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066800"/>
            <a:ext cx="8686800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Дидактические игры– основное средство сенсорного воспитания.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895600"/>
            <a:ext cx="8686800" cy="3184525"/>
          </a:xfrm>
        </p:spPr>
        <p:txBody>
          <a:bodyPr/>
          <a:lstStyle/>
          <a:p>
            <a:r>
              <a:rPr lang="ru-RU" b="1" dirty="0" smtClean="0"/>
              <a:t>Цветные счетные палочки </a:t>
            </a:r>
            <a:r>
              <a:rPr lang="ru-RU" b="1" dirty="0" err="1" smtClean="0"/>
              <a:t>Кюизенера</a:t>
            </a:r>
            <a:endParaRPr lang="ru-RU" dirty="0" smtClean="0"/>
          </a:p>
          <a:p>
            <a:r>
              <a:rPr lang="ru-RU" b="1" dirty="0" smtClean="0"/>
              <a:t>Игры с прищепками</a:t>
            </a:r>
            <a:endParaRPr lang="ru-RU" dirty="0" smtClean="0"/>
          </a:p>
          <a:p>
            <a:r>
              <a:rPr lang="ru-RU" b="1" dirty="0" smtClean="0"/>
              <a:t>Квадраты «Сложи узор»;«Чудесный мешочек»</a:t>
            </a:r>
            <a:endParaRPr lang="ru-RU" dirty="0" smtClean="0"/>
          </a:p>
          <a:p>
            <a:r>
              <a:rPr lang="ru-RU" b="1" dirty="0" smtClean="0"/>
              <a:t>Логические блоки </a:t>
            </a:r>
            <a:r>
              <a:rPr lang="ru-RU" b="1" dirty="0" err="1" smtClean="0"/>
              <a:t>Дьенеша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ИТОГ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В результате сенсорного воспитания ребенок овладевает способами чувственного познания мира, наглядно-образным мышлением; происходит дальнейшее совершенствование всех видов детской деятельности, формируется относительная самостоятельность в познавательной и практической деятельности.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828800"/>
          </a:xfrm>
        </p:spPr>
        <p:txBody>
          <a:bodyPr/>
          <a:lstStyle/>
          <a:p>
            <a:pPr algn="ctr"/>
            <a:r>
              <a:rPr lang="ru-RU" b="1" dirty="0" smtClean="0">
                <a:latin typeface="Calibri" pitchFamily="34" charset="0"/>
                <a:cs typeface="Calibri" pitchFamily="34" charset="0"/>
              </a:rPr>
              <a:t>Содержание</a:t>
            </a:r>
            <a:br>
              <a:rPr lang="ru-RU" b="1" dirty="0" smtClean="0">
                <a:latin typeface="Calibri" pitchFamily="34" charset="0"/>
                <a:cs typeface="Calibri" pitchFamily="34" charset="0"/>
              </a:rPr>
            </a:br>
            <a:r>
              <a:rPr lang="ru-RU" b="1" dirty="0" err="1" smtClean="0">
                <a:latin typeface="Calibri" pitchFamily="34" charset="0"/>
                <a:cs typeface="Calibri" pitchFamily="34" charset="0"/>
              </a:rPr>
              <a:t>развтития</a:t>
            </a:r>
            <a:r>
              <a:rPr lang="ru-RU" b="1" dirty="0" smtClean="0">
                <a:latin typeface="Calibri" pitchFamily="34" charset="0"/>
                <a:cs typeface="Calibri" pitchFamily="34" charset="0"/>
              </a:rPr>
              <a:t> сенсорного воспитания</a:t>
            </a:r>
            <a:endParaRPr lang="ru-RU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667000"/>
            <a:ext cx="8534400" cy="3413125"/>
          </a:xfrm>
        </p:spPr>
        <p:txBody>
          <a:bodyPr/>
          <a:lstStyle/>
          <a:p>
            <a:pPr lvl="0" algn="ctr"/>
            <a:r>
              <a:rPr lang="ru-RU" b="1" dirty="0" smtClean="0">
                <a:latin typeface="Calibri" pitchFamily="34" charset="0"/>
                <a:cs typeface="Calibri" pitchFamily="34" charset="0"/>
              </a:rPr>
              <a:t>Понятие сенсорного воспитания. </a:t>
            </a:r>
          </a:p>
          <a:p>
            <a:pPr lvl="0" algn="ctr"/>
            <a:r>
              <a:rPr lang="ru-RU" b="1" dirty="0" smtClean="0">
                <a:latin typeface="Calibri" pitchFamily="34" charset="0"/>
                <a:cs typeface="Calibri" pitchFamily="34" charset="0"/>
              </a:rPr>
              <a:t>Задачи и содержание сенсорного воспитания. </a:t>
            </a:r>
          </a:p>
          <a:p>
            <a:pPr lvl="0" algn="ctr"/>
            <a:r>
              <a:rPr lang="ru-RU" b="1" dirty="0" smtClean="0">
                <a:latin typeface="Calibri" pitchFamily="34" charset="0"/>
                <a:cs typeface="Calibri" pitchFamily="34" charset="0"/>
              </a:rPr>
              <a:t>Методика сенсорного воспитания. </a:t>
            </a:r>
          </a:p>
          <a:p>
            <a:pPr lvl="0" algn="ctr"/>
            <a:r>
              <a:rPr lang="ru-RU" b="1" dirty="0" smtClean="0">
                <a:latin typeface="Calibri" pitchFamily="34" charset="0"/>
                <a:cs typeface="Calibri" pitchFamily="34" charset="0"/>
              </a:rPr>
              <a:t>Приемы и способы обследования. </a:t>
            </a:r>
          </a:p>
          <a:p>
            <a:pPr lvl="0" algn="ctr"/>
            <a:r>
              <a:rPr lang="ru-RU" b="1" dirty="0" smtClean="0">
                <a:latin typeface="Calibri" pitchFamily="34" charset="0"/>
                <a:cs typeface="Calibri" pitchFamily="34" charset="0"/>
              </a:rPr>
              <a:t>Дидактические игры.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Основой умственного воспитания является сенсорное воспитание, которое обеспечивает развитие и обогащение чувственного опыта ребёнка, формирует его представления о свойствах и качествах предметов.</a:t>
            </a:r>
            <a:br>
              <a:rPr lang="ru-RU" sz="2000" b="1" dirty="0" smtClean="0">
                <a:latin typeface="Calibri" pitchFamily="34" charset="0"/>
                <a:cs typeface="Calibri" pitchFamily="34" charset="0"/>
              </a:rPr>
            </a:b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981200"/>
            <a:ext cx="8686800" cy="457200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7600" b="1" dirty="0" smtClean="0">
                <a:latin typeface="Calibri" pitchFamily="34" charset="0"/>
                <a:cs typeface="Calibri" pitchFamily="34" charset="0"/>
              </a:rPr>
              <a:t>Задачи сенсорного воспитания детей</a:t>
            </a:r>
          </a:p>
          <a:p>
            <a:r>
              <a:rPr lang="ru-RU" sz="7600" b="1" dirty="0" smtClean="0">
                <a:latin typeface="Calibri" pitchFamily="34" charset="0"/>
                <a:cs typeface="Calibri" pitchFamily="34" charset="0"/>
              </a:rPr>
              <a:t>Задачи: формирование у детей системы </a:t>
            </a:r>
            <a:r>
              <a:rPr lang="ru-RU" sz="7600" b="1" dirty="0" err="1" smtClean="0">
                <a:latin typeface="Calibri" pitchFamily="34" charset="0"/>
                <a:cs typeface="Calibri" pitchFamily="34" charset="0"/>
              </a:rPr>
              <a:t>перцептивных</a:t>
            </a:r>
            <a:r>
              <a:rPr lang="ru-RU" sz="7600" b="1" dirty="0" smtClean="0">
                <a:latin typeface="Calibri" pitchFamily="34" charset="0"/>
                <a:cs typeface="Calibri" pitchFamily="34" charset="0"/>
              </a:rPr>
              <a:t> (обследовательских) действий; </a:t>
            </a:r>
          </a:p>
          <a:p>
            <a:r>
              <a:rPr lang="ru-RU" sz="7600" b="1" dirty="0" smtClean="0">
                <a:latin typeface="Calibri" pitchFamily="34" charset="0"/>
                <a:cs typeface="Calibri" pitchFamily="34" charset="0"/>
              </a:rPr>
              <a:t>формирование у детей системы сенсорных эталонов; формирование у детей умения самостоятельно применять систему </a:t>
            </a:r>
            <a:r>
              <a:rPr lang="ru-RU" sz="7600" b="1" dirty="0" err="1" smtClean="0">
                <a:latin typeface="Calibri" pitchFamily="34" charset="0"/>
                <a:cs typeface="Calibri" pitchFamily="34" charset="0"/>
              </a:rPr>
              <a:t>перцептивных</a:t>
            </a:r>
            <a:r>
              <a:rPr lang="ru-RU" sz="7600" b="1" dirty="0" smtClean="0">
                <a:latin typeface="Calibri" pitchFamily="34" charset="0"/>
                <a:cs typeface="Calibri" pitchFamily="34" charset="0"/>
              </a:rPr>
              <a:t> действий и систему сенсорных эталонов: в практической и познавательной деятельности.</a:t>
            </a:r>
          </a:p>
          <a:p>
            <a:r>
              <a:rPr lang="ru-RU" sz="7600" b="1" dirty="0" smtClean="0">
                <a:latin typeface="Calibri" pitchFamily="34" charset="0"/>
                <a:cs typeface="Calibri" pitchFamily="34" charset="0"/>
              </a:rPr>
              <a:t>Сенсорное воспитание – это целенаправленное развитие ощущений и восприятий. Слово «сенсорный» происходит от латинского слова «</a:t>
            </a:r>
            <a:r>
              <a:rPr lang="ru-RU" sz="7600" b="1" dirty="0" err="1" smtClean="0">
                <a:latin typeface="Calibri" pitchFamily="34" charset="0"/>
                <a:cs typeface="Calibri" pitchFamily="34" charset="0"/>
              </a:rPr>
              <a:t>sensus</a:t>
            </a:r>
            <a:r>
              <a:rPr lang="ru-RU" sz="7600" b="1" dirty="0" smtClean="0">
                <a:latin typeface="Calibri" pitchFamily="34" charset="0"/>
                <a:cs typeface="Calibri" pitchFamily="34" charset="0"/>
              </a:rPr>
              <a:t>» - «чувство», «ощущение», «восприятие», «способность ощущения».</a:t>
            </a:r>
          </a:p>
          <a:p>
            <a:r>
              <a:rPr lang="ru-RU" sz="7600" b="1" dirty="0" smtClean="0">
                <a:latin typeface="Calibri" pitchFamily="34" charset="0"/>
                <a:cs typeface="Calibri" pitchFamily="34" charset="0"/>
              </a:rPr>
              <a:t>Познание окружающего мира начинается с ощущений, с восприятия. Чем богаче ощущения и восприятия, тем шире и многограннее будут полученные человеком сведения об окружающем мире. Таким образом, сенсорная культура ребёнка, уровень развития его ощущений и восприятий являются важной предпосылкой успешной познавательной деятельности.</a:t>
            </a:r>
          </a:p>
          <a:p>
            <a:r>
              <a:rPr lang="ru-RU" sz="7600" b="1" dirty="0" smtClean="0">
                <a:latin typeface="Calibri" pitchFamily="34" charset="0"/>
                <a:cs typeface="Calibri" pitchFamily="34" charset="0"/>
              </a:rPr>
              <a:t> сенсорного воспитания детей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Сенсорная культура имеет большое значение и для эстетического воспитания. Умение различать цвета, оттенки, формы, сочетания форм и цветов, высоту и тембр звуков даёт возможность лучше понимать произведения изобразительного и музыкального искусства, получать удовольствие от слушания музыки, рассматривания картин, скульптуры и т.д.</a:t>
            </a:r>
          </a:p>
          <a:p>
            <a:r>
              <a:rPr lang="ru-RU" dirty="0" smtClean="0"/>
              <a:t>Педагогика считает, что сенсорное воспитание надо осуществлять в процессе разных видов деятельности конструктивной изобразительной Игровой музыкально-двигательной ознакомлении детей с окружающим</a:t>
            </a:r>
          </a:p>
          <a:p>
            <a:endParaRPr lang="ru-RU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Дети усваивают пространственные ориентировки: вперёд – назад, вверху – внизу, далеко – близко, слева – справа и др., которыми руководствуются в жизненных ситуациях. </a:t>
            </a:r>
          </a:p>
          <a:p>
            <a:r>
              <a:rPr lang="ru-RU" dirty="0" smtClean="0"/>
              <a:t>Постепенно дети учатся ориентироваться во времени и овладевают временными понятиями, осознают последовательность и продолжительность времени.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ru-RU" b="1" dirty="0" smtClean="0"/>
              <a:t>В содержание сенсорного воспитания входит развитие слуховой </a:t>
            </a:r>
            <a:r>
              <a:rPr lang="ru-RU" b="1" dirty="0" smtClean="0"/>
              <a:t>чувствительности</a:t>
            </a:r>
          </a:p>
          <a:p>
            <a:r>
              <a:rPr lang="ru-RU" dirty="0" smtClean="0"/>
              <a:t>умения вслушиваться и различать звуки, развитие речевого слуха (восприятие звуковой стороны речи) и музыкального (умение различать звуки по высоте, воспринимать ритмический рисунок и др.).</a:t>
            </a:r>
          </a:p>
          <a:p>
            <a:r>
              <a:rPr lang="ru-RU" dirty="0" smtClean="0"/>
              <a:t>Сенсорное воспитание включает в себя также развитие тактильной чувствительности – умения различать свойства предметов (гладкий, пушистый, шершавый, мягкий, твёрдый, тяжёлый, лёгкий, холодный, тёплый и др.) и правильно называть их. Одной из сторон сенсорного воспитания является развитие обонятельных и вкусовых ощущений.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Методика сенсорного воспитания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Развитие ощущений и восприятий происходит успешнее в условиях целенаправленной содержательной деятельности. Продуктивная деятельность рисование лепка аппликация конструирование не только создаёт благоприятные условия для развития ощущений и восприятий, но и вызывает потребность в овладении формой, цветом, пространственными ориентировками.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    Основным методом сенсорного воспитания является обследование детьми предметов с целью определения их свойств.</a:t>
            </a:r>
          </a:p>
          <a:p>
            <a:pPr algn="ctr">
              <a:buNone/>
            </a:pPr>
            <a:r>
              <a:rPr lang="ru-RU" dirty="0" smtClean="0"/>
              <a:t>Обследование детей с нарушением </a:t>
            </a:r>
            <a:r>
              <a:rPr lang="ru-RU" dirty="0" err="1" smtClean="0"/>
              <a:t>интелекта</a:t>
            </a:r>
            <a:r>
              <a:rPr lang="ru-RU" dirty="0" smtClean="0"/>
              <a:t> -это специально организованное восприятие предметов для последующего использования его результатов в той или иной содержательной деятельности. В процессе обследования дети учатся выделять и различать величину, форму, пространственные отношения, цвет.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 smtClean="0"/>
              <a:t>     Одной из важных задач сенсорного воспитания является формирование у детей представлений о сенсорных эталонах. Сенсорные эталоны – это образцы, которые были выработаны в процессе общественно-исторического опыта.</a:t>
            </a:r>
          </a:p>
          <a:p>
            <a:pPr algn="ctr">
              <a:buNone/>
            </a:pPr>
            <a:r>
              <a:rPr lang="ru-RU" b="1" dirty="0" smtClean="0"/>
              <a:t>При обучении рисованию, конструированию процесс обследования состоит из следующих этапов:</a:t>
            </a:r>
          </a:p>
          <a:p>
            <a:r>
              <a:rPr lang="ru-RU" dirty="0" smtClean="0"/>
              <a:t>восприятие целостного облика предмета вычленение отдельных его частей и определение их свойств.</a:t>
            </a:r>
          </a:p>
          <a:p>
            <a:r>
              <a:rPr lang="ru-RU" dirty="0" smtClean="0"/>
              <a:t>определение пространственных взаимоотношений частей относительно друг друга.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251</TotalTime>
  <Words>793</Words>
  <Application>Microsoft Office PowerPoint</Application>
  <PresentationFormat>Экран (4:3)</PresentationFormat>
  <Paragraphs>41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Воспитатель ГБоУ Школа № 41 Кучерова Т.С. </vt:lpstr>
      <vt:lpstr>Содержание развтития сенсорного воспитания</vt:lpstr>
      <vt:lpstr>Основой умственного воспитания является сенсорное воспитание, которое обеспечивает развитие и обогащение чувственного опыта ребёнка, формирует его представления о свойствах и качествах предметов. </vt:lpstr>
      <vt:lpstr>Слайд 4</vt:lpstr>
      <vt:lpstr>Слайд 5</vt:lpstr>
      <vt:lpstr>Слайд 6</vt:lpstr>
      <vt:lpstr>Методика сенсорного воспитания </vt:lpstr>
      <vt:lpstr>Слайд 8</vt:lpstr>
      <vt:lpstr>Слайд 9</vt:lpstr>
      <vt:lpstr>При подготовке к другим видам деятельности, например к труду, отбираются и соответствующие способы обследования. </vt:lpstr>
      <vt:lpstr>Слайд 11</vt:lpstr>
      <vt:lpstr>Слайд 12</vt:lpstr>
      <vt:lpstr>Дидактические игры– основное средство сенсорного воспитания. </vt:lpstr>
      <vt:lpstr>ИТОГ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 Кучерова</dc:creator>
  <cp:lastModifiedBy>Татьяна Кучерова</cp:lastModifiedBy>
  <cp:revision>28</cp:revision>
  <dcterms:created xsi:type="dcterms:W3CDTF">2019-11-12T13:40:37Z</dcterms:created>
  <dcterms:modified xsi:type="dcterms:W3CDTF">2022-10-03T16:40:19Z</dcterms:modified>
</cp:coreProperties>
</file>